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10688638" cy="15124113"/>
  <p:notesSz cx="7315200" cy="9601200"/>
  <p:defaultTextStyle>
    <a:defPPr>
      <a:defRPr lang="fr-FR"/>
    </a:defPPr>
    <a:lvl1pPr marL="0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464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927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2391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9854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7318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4782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62245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9709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18" userDrawn="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F5601"/>
    <a:srgbClr val="013CBF"/>
    <a:srgbClr val="755E56"/>
    <a:srgbClr val="C80B34"/>
    <a:srgbClr val="F05600"/>
    <a:srgbClr val="FF00FF"/>
    <a:srgbClr val="00FF99"/>
    <a:srgbClr val="FFCC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837" autoAdjust="0"/>
  </p:normalViewPr>
  <p:slideViewPr>
    <p:cSldViewPr snapToGrid="0" snapToObjects="1">
      <p:cViewPr varScale="1">
        <p:scale>
          <a:sx n="53" d="100"/>
          <a:sy n="53" d="100"/>
        </p:scale>
        <p:origin x="3042" y="36"/>
      </p:cViewPr>
      <p:guideLst>
        <p:guide orient="horz" pos="4718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4" y="1"/>
            <a:ext cx="3169920" cy="480060"/>
          </a:xfrm>
          <a:prstGeom prst="rect">
            <a:avLst/>
          </a:prstGeom>
        </p:spPr>
        <p:txBody>
          <a:bodyPr vert="horz" lIns="91279" tIns="45637" rIns="91279" bIns="4563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143612" y="1"/>
            <a:ext cx="3169920" cy="480060"/>
          </a:xfrm>
          <a:prstGeom prst="rect">
            <a:avLst/>
          </a:prstGeom>
        </p:spPr>
        <p:txBody>
          <a:bodyPr vert="horz" lIns="91279" tIns="45637" rIns="91279" bIns="45637" rtlCol="0"/>
          <a:lstStyle>
            <a:lvl1pPr algn="r">
              <a:defRPr sz="1200"/>
            </a:lvl1pPr>
          </a:lstStyle>
          <a:p>
            <a:fld id="{C80E2EE7-126A-A947-8E15-3BB968682BFC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4" y="9119474"/>
            <a:ext cx="3169920" cy="480060"/>
          </a:xfrm>
          <a:prstGeom prst="rect">
            <a:avLst/>
          </a:prstGeom>
        </p:spPr>
        <p:txBody>
          <a:bodyPr vert="horz" lIns="91279" tIns="45637" rIns="91279" bIns="4563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143612" y="9119474"/>
            <a:ext cx="3169920" cy="480060"/>
          </a:xfrm>
          <a:prstGeom prst="rect">
            <a:avLst/>
          </a:prstGeom>
        </p:spPr>
        <p:txBody>
          <a:bodyPr vert="horz" lIns="91279" tIns="45637" rIns="91279" bIns="45637" rtlCol="0" anchor="b"/>
          <a:lstStyle>
            <a:lvl1pPr algn="r">
              <a:defRPr sz="1200"/>
            </a:lvl1pPr>
          </a:lstStyle>
          <a:p>
            <a:fld id="{AFA8F6C4-B2BA-3346-952B-55F0C4763E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253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3170349" cy="480963"/>
          </a:xfrm>
          <a:prstGeom prst="rect">
            <a:avLst/>
          </a:prstGeom>
        </p:spPr>
        <p:txBody>
          <a:bodyPr vert="horz" lIns="62912" tIns="31458" rIns="62912" bIns="31458" rtlCol="0"/>
          <a:lstStyle>
            <a:lvl1pPr algn="l">
              <a:defRPr sz="8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143681" y="4"/>
            <a:ext cx="3170349" cy="480963"/>
          </a:xfrm>
          <a:prstGeom prst="rect">
            <a:avLst/>
          </a:prstGeom>
        </p:spPr>
        <p:txBody>
          <a:bodyPr vert="horz" lIns="62912" tIns="31458" rIns="62912" bIns="31458" rtlCol="0"/>
          <a:lstStyle>
            <a:lvl1pPr algn="r">
              <a:defRPr sz="800"/>
            </a:lvl1pPr>
          </a:lstStyle>
          <a:p>
            <a:fld id="{660A6F03-F83B-436D-89D5-E6640025BC23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1425" y="1198563"/>
            <a:ext cx="2292350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12" tIns="31458" rIns="62912" bIns="3145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31172" y="4620637"/>
            <a:ext cx="5852862" cy="3780811"/>
          </a:xfrm>
          <a:prstGeom prst="rect">
            <a:avLst/>
          </a:prstGeom>
        </p:spPr>
        <p:txBody>
          <a:bodyPr vert="horz" lIns="62912" tIns="31458" rIns="62912" bIns="31458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20241"/>
            <a:ext cx="3170349" cy="480963"/>
          </a:xfrm>
          <a:prstGeom prst="rect">
            <a:avLst/>
          </a:prstGeom>
        </p:spPr>
        <p:txBody>
          <a:bodyPr vert="horz" lIns="62912" tIns="31458" rIns="62912" bIns="31458" rtlCol="0" anchor="b"/>
          <a:lstStyle>
            <a:lvl1pPr algn="l">
              <a:defRPr sz="8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143681" y="9120241"/>
            <a:ext cx="3170349" cy="480963"/>
          </a:xfrm>
          <a:prstGeom prst="rect">
            <a:avLst/>
          </a:prstGeom>
        </p:spPr>
        <p:txBody>
          <a:bodyPr vert="horz" lIns="62912" tIns="31458" rIns="62912" bIns="31458" rtlCol="0" anchor="b"/>
          <a:lstStyle>
            <a:lvl1pPr algn="r">
              <a:defRPr sz="800"/>
            </a:lvl1pPr>
          </a:lstStyle>
          <a:p>
            <a:fld id="{BCCE57D0-54D4-4952-B062-FB18508BB4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915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E57D0-54D4-4952-B062-FB18508BB4A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250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ème 2 v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pour une image  13"/>
          <p:cNvSpPr>
            <a:spLocks noGrp="1" noChangeAspect="1"/>
          </p:cNvSpPr>
          <p:nvPr>
            <p:ph type="pic" sz="quarter" idx="10"/>
          </p:nvPr>
        </p:nvSpPr>
        <p:spPr>
          <a:xfrm>
            <a:off x="0" y="0"/>
            <a:ext cx="10688638" cy="8465976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700">
                <a:latin typeface="Arial"/>
                <a:cs typeface="Arial"/>
              </a:defRPr>
            </a:lvl1pPr>
          </a:lstStyle>
          <a:p>
            <a:endParaRPr lang="fr-FR" dirty="0"/>
          </a:p>
        </p:txBody>
      </p:sp>
      <p:pic>
        <p:nvPicPr>
          <p:cNvPr id="28" name="Image 27" descr="empreinte_blanc_fondtransparen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72"/>
          <a:stretch/>
        </p:blipFill>
        <p:spPr>
          <a:xfrm>
            <a:off x="5102129" y="329232"/>
            <a:ext cx="5586509" cy="5552450"/>
          </a:xfrm>
          <a:prstGeom prst="rect">
            <a:avLst/>
          </a:prstGeom>
          <a:ln>
            <a:noFill/>
          </a:ln>
        </p:spPr>
      </p:pic>
      <p:sp>
        <p:nvSpPr>
          <p:cNvPr id="37" name="Espace réservé du texte 36"/>
          <p:cNvSpPr>
            <a:spLocks noGrp="1"/>
          </p:cNvSpPr>
          <p:nvPr>
            <p:ph type="body" sz="quarter" idx="13"/>
          </p:nvPr>
        </p:nvSpPr>
        <p:spPr>
          <a:xfrm>
            <a:off x="1522568" y="10812426"/>
            <a:ext cx="7643503" cy="2597746"/>
          </a:xfrm>
          <a:prstGeom prst="rect">
            <a:avLst/>
          </a:prstGeom>
        </p:spPr>
        <p:txBody>
          <a:bodyPr vert="horz" lIns="0" tIns="0" rIns="0" bIns="0" anchor="t"/>
          <a:lstStyle>
            <a:lvl1pPr marL="313200" indent="-31320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0000"/>
              <a:buFontTx/>
              <a:buBlip>
                <a:blip r:embed="rId3"/>
              </a:buBlip>
              <a:defRPr sz="20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40" name="Espace réservé du texte 29"/>
          <p:cNvSpPr>
            <a:spLocks noGrp="1"/>
          </p:cNvSpPr>
          <p:nvPr>
            <p:ph type="body" sz="quarter" idx="14"/>
          </p:nvPr>
        </p:nvSpPr>
        <p:spPr>
          <a:xfrm>
            <a:off x="485847" y="9299625"/>
            <a:ext cx="9716944" cy="755995"/>
          </a:xfrm>
          <a:prstGeom prst="rect">
            <a:avLst/>
          </a:prstGeo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4600" b="1">
                <a:solidFill>
                  <a:srgbClr val="9DD36D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46" name="Espace réservé du texte 29"/>
          <p:cNvSpPr>
            <a:spLocks noGrp="1"/>
          </p:cNvSpPr>
          <p:nvPr>
            <p:ph type="body" sz="quarter" idx="17"/>
          </p:nvPr>
        </p:nvSpPr>
        <p:spPr>
          <a:xfrm>
            <a:off x="4637780" y="13855210"/>
            <a:ext cx="5335654" cy="1043434"/>
          </a:xfrm>
          <a:prstGeom prst="rect">
            <a:avLst/>
          </a:prstGeom>
        </p:spPr>
        <p:txBody>
          <a:bodyPr vert="horz" wrap="square" lIns="0" tIns="0" rIns="0" bIns="0" anchor="t"/>
          <a:lstStyle>
            <a:lvl1pPr marL="0" indent="0" algn="r">
              <a:lnSpc>
                <a:spcPct val="9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3" name="Espace réservé du texte 29"/>
          <p:cNvSpPr>
            <a:spLocks noGrp="1"/>
          </p:cNvSpPr>
          <p:nvPr>
            <p:ph type="body" sz="quarter" idx="18"/>
          </p:nvPr>
        </p:nvSpPr>
        <p:spPr>
          <a:xfrm>
            <a:off x="5356061" y="1839600"/>
            <a:ext cx="5078645" cy="1223995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4600" b="1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4" name="Espace réservé du texte 29"/>
          <p:cNvSpPr>
            <a:spLocks noGrp="1"/>
          </p:cNvSpPr>
          <p:nvPr>
            <p:ph type="body" sz="quarter" idx="12"/>
          </p:nvPr>
        </p:nvSpPr>
        <p:spPr>
          <a:xfrm>
            <a:off x="5356061" y="975600"/>
            <a:ext cx="5078645" cy="576000"/>
          </a:xfrm>
          <a:prstGeom prst="rect">
            <a:avLst/>
          </a:prstGeom>
        </p:spPr>
        <p:txBody>
          <a:bodyPr vert="horz" wrap="square" lIns="0" tIns="0" rIns="0" bIns="0" anchor="t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5" name="Espace réservé du texte 29"/>
          <p:cNvSpPr>
            <a:spLocks noGrp="1"/>
          </p:cNvSpPr>
          <p:nvPr>
            <p:ph type="body" sz="quarter" idx="15"/>
          </p:nvPr>
        </p:nvSpPr>
        <p:spPr>
          <a:xfrm>
            <a:off x="5796770" y="3042000"/>
            <a:ext cx="4197227" cy="648000"/>
          </a:xfrm>
          <a:prstGeom prst="rect">
            <a:avLst/>
          </a:prstGeo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220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6" name="Espace réservé du texte 29"/>
          <p:cNvSpPr>
            <a:spLocks noGrp="1"/>
          </p:cNvSpPr>
          <p:nvPr>
            <p:ph type="body" sz="quarter" idx="11"/>
          </p:nvPr>
        </p:nvSpPr>
        <p:spPr>
          <a:xfrm>
            <a:off x="6095193" y="3747792"/>
            <a:ext cx="3815661" cy="1154438"/>
          </a:xfrm>
          <a:prstGeom prst="rect">
            <a:avLst/>
          </a:prstGeom>
        </p:spPr>
        <p:txBody>
          <a:bodyPr vert="horz" lIns="0" rIns="0" anchor="t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4000" b="1">
                <a:solidFill>
                  <a:srgbClr val="9DD36D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7" name="Espace réservé du texte 29"/>
          <p:cNvSpPr>
            <a:spLocks noGrp="1"/>
          </p:cNvSpPr>
          <p:nvPr>
            <p:ph type="body" sz="quarter" idx="16"/>
          </p:nvPr>
        </p:nvSpPr>
        <p:spPr>
          <a:xfrm>
            <a:off x="6569641" y="4847146"/>
            <a:ext cx="2866763" cy="828000"/>
          </a:xfrm>
          <a:prstGeom prst="rect">
            <a:avLst/>
          </a:prstGeom>
        </p:spPr>
        <p:txBody>
          <a:bodyPr vert="horz" lIns="0" rIns="0" anchor="t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3000" b="0">
                <a:solidFill>
                  <a:srgbClr val="9DD36D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964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ème 2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pour une image  13"/>
          <p:cNvSpPr>
            <a:spLocks noGrp="1" noChangeAspect="1"/>
          </p:cNvSpPr>
          <p:nvPr>
            <p:ph type="pic" sz="quarter" idx="10"/>
          </p:nvPr>
        </p:nvSpPr>
        <p:spPr>
          <a:xfrm>
            <a:off x="0" y="0"/>
            <a:ext cx="10688638" cy="8465976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700">
                <a:latin typeface="Arial"/>
                <a:cs typeface="Arial"/>
              </a:defRPr>
            </a:lvl1pPr>
          </a:lstStyle>
          <a:p>
            <a:endParaRPr lang="fr-FR" dirty="0"/>
          </a:p>
        </p:txBody>
      </p:sp>
      <p:pic>
        <p:nvPicPr>
          <p:cNvPr id="28" name="Image 27" descr="empreinte_blanc_fondtransparen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72"/>
          <a:stretch/>
        </p:blipFill>
        <p:spPr>
          <a:xfrm>
            <a:off x="5102129" y="329232"/>
            <a:ext cx="5586509" cy="5552450"/>
          </a:xfrm>
          <a:prstGeom prst="rect">
            <a:avLst/>
          </a:prstGeom>
          <a:ln>
            <a:noFill/>
          </a:ln>
        </p:spPr>
      </p:pic>
      <p:sp>
        <p:nvSpPr>
          <p:cNvPr id="37" name="Espace réservé du texte 36"/>
          <p:cNvSpPr>
            <a:spLocks noGrp="1"/>
          </p:cNvSpPr>
          <p:nvPr>
            <p:ph type="body" sz="quarter" idx="13"/>
          </p:nvPr>
        </p:nvSpPr>
        <p:spPr>
          <a:xfrm>
            <a:off x="1522568" y="10812426"/>
            <a:ext cx="7643503" cy="2597746"/>
          </a:xfrm>
          <a:prstGeom prst="rect">
            <a:avLst/>
          </a:prstGeom>
        </p:spPr>
        <p:txBody>
          <a:bodyPr vert="horz" lIns="0" tIns="0" rIns="0" bIns="0" anchor="t"/>
          <a:lstStyle>
            <a:lvl1pPr marL="313200" indent="-31320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0000"/>
              <a:buFontTx/>
              <a:buBlip>
                <a:blip r:embed="rId3"/>
              </a:buBlip>
              <a:defRPr sz="20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40" name="Espace réservé du texte 29"/>
          <p:cNvSpPr>
            <a:spLocks noGrp="1"/>
          </p:cNvSpPr>
          <p:nvPr>
            <p:ph type="body" sz="quarter" idx="14"/>
          </p:nvPr>
        </p:nvSpPr>
        <p:spPr>
          <a:xfrm>
            <a:off x="485847" y="9299625"/>
            <a:ext cx="9716944" cy="755995"/>
          </a:xfrm>
          <a:prstGeom prst="rect">
            <a:avLst/>
          </a:prstGeo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4600" b="1">
                <a:solidFill>
                  <a:srgbClr val="E6665C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46" name="Espace réservé du texte 29"/>
          <p:cNvSpPr>
            <a:spLocks noGrp="1"/>
          </p:cNvSpPr>
          <p:nvPr>
            <p:ph type="body" sz="quarter" idx="17"/>
          </p:nvPr>
        </p:nvSpPr>
        <p:spPr>
          <a:xfrm>
            <a:off x="4637780" y="13855210"/>
            <a:ext cx="5335654" cy="1043434"/>
          </a:xfrm>
          <a:prstGeom prst="rect">
            <a:avLst/>
          </a:prstGeom>
        </p:spPr>
        <p:txBody>
          <a:bodyPr vert="horz" wrap="square" lIns="0" tIns="0" rIns="0" bIns="0" anchor="t"/>
          <a:lstStyle>
            <a:lvl1pPr marL="0" indent="0" algn="r">
              <a:lnSpc>
                <a:spcPct val="9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3" name="Espace réservé du texte 29"/>
          <p:cNvSpPr>
            <a:spLocks noGrp="1"/>
          </p:cNvSpPr>
          <p:nvPr>
            <p:ph type="body" sz="quarter" idx="18"/>
          </p:nvPr>
        </p:nvSpPr>
        <p:spPr>
          <a:xfrm>
            <a:off x="5356061" y="1839600"/>
            <a:ext cx="5078645" cy="1223995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4600" b="1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4" name="Espace réservé du texte 29"/>
          <p:cNvSpPr>
            <a:spLocks noGrp="1"/>
          </p:cNvSpPr>
          <p:nvPr>
            <p:ph type="body" sz="quarter" idx="12"/>
          </p:nvPr>
        </p:nvSpPr>
        <p:spPr>
          <a:xfrm>
            <a:off x="5356061" y="975600"/>
            <a:ext cx="5078645" cy="576000"/>
          </a:xfrm>
          <a:prstGeom prst="rect">
            <a:avLst/>
          </a:prstGeom>
        </p:spPr>
        <p:txBody>
          <a:bodyPr vert="horz" wrap="square" lIns="0" tIns="0" rIns="0" bIns="0" anchor="t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5" name="Espace réservé du texte 29"/>
          <p:cNvSpPr>
            <a:spLocks noGrp="1"/>
          </p:cNvSpPr>
          <p:nvPr>
            <p:ph type="body" sz="quarter" idx="15"/>
          </p:nvPr>
        </p:nvSpPr>
        <p:spPr>
          <a:xfrm>
            <a:off x="5796770" y="3042000"/>
            <a:ext cx="4197227" cy="648000"/>
          </a:xfrm>
          <a:prstGeom prst="rect">
            <a:avLst/>
          </a:prstGeo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220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6" name="Espace réservé du texte 29"/>
          <p:cNvSpPr>
            <a:spLocks noGrp="1"/>
          </p:cNvSpPr>
          <p:nvPr>
            <p:ph type="body" sz="quarter" idx="11"/>
          </p:nvPr>
        </p:nvSpPr>
        <p:spPr>
          <a:xfrm>
            <a:off x="6095193" y="3747792"/>
            <a:ext cx="3815661" cy="1154438"/>
          </a:xfrm>
          <a:prstGeom prst="rect">
            <a:avLst/>
          </a:prstGeom>
        </p:spPr>
        <p:txBody>
          <a:bodyPr vert="horz" lIns="0" rIns="0" anchor="t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4000" b="1">
                <a:solidFill>
                  <a:srgbClr val="E6665C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27" name="Espace réservé du texte 29"/>
          <p:cNvSpPr>
            <a:spLocks noGrp="1"/>
          </p:cNvSpPr>
          <p:nvPr>
            <p:ph type="body" sz="quarter" idx="16"/>
          </p:nvPr>
        </p:nvSpPr>
        <p:spPr>
          <a:xfrm>
            <a:off x="6569641" y="4847146"/>
            <a:ext cx="2866763" cy="828000"/>
          </a:xfrm>
          <a:prstGeom prst="rect">
            <a:avLst/>
          </a:prstGeom>
        </p:spPr>
        <p:txBody>
          <a:bodyPr vert="horz" lIns="0" rIns="0" anchor="t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3000" b="0">
                <a:solidFill>
                  <a:srgbClr val="E6665C"/>
                </a:solidFill>
                <a:latin typeface="Arial"/>
                <a:cs typeface="Arial"/>
              </a:defRPr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395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ZoneTexte 47"/>
          <p:cNvSpPr txBox="1"/>
          <p:nvPr userDrawn="1"/>
        </p:nvSpPr>
        <p:spPr>
          <a:xfrm>
            <a:off x="5115564" y="13841001"/>
            <a:ext cx="4336387" cy="79214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97000"/>
              </a:lnSpc>
            </a:pPr>
            <a:r>
              <a:rPr lang="fr-FR" sz="1400" b="1" dirty="0" smtClean="0">
                <a:solidFill>
                  <a:srgbClr val="614E48"/>
                </a:solidFill>
                <a:latin typeface="Arial"/>
                <a:cs typeface="Arial"/>
              </a:rPr>
              <a:t>Résidence</a:t>
            </a:r>
          </a:p>
          <a:p>
            <a:pPr algn="r">
              <a:lnSpc>
                <a:spcPct val="97000"/>
              </a:lnSpc>
            </a:pPr>
            <a:r>
              <a:rPr lang="fr-FR" sz="1300" dirty="0" smtClean="0">
                <a:latin typeface="Arial"/>
                <a:cs typeface="Arial"/>
              </a:rPr>
              <a:t>adresse</a:t>
            </a:r>
          </a:p>
          <a:p>
            <a:pPr algn="r">
              <a:lnSpc>
                <a:spcPct val="97000"/>
              </a:lnSpc>
            </a:pPr>
            <a:r>
              <a:rPr lang="fr-FR" sz="1300" dirty="0" smtClean="0">
                <a:latin typeface="Arial"/>
                <a:cs typeface="Arial"/>
              </a:rPr>
              <a:t>téléphone</a:t>
            </a:r>
          </a:p>
          <a:p>
            <a:pPr algn="r">
              <a:lnSpc>
                <a:spcPct val="97000"/>
              </a:lnSpc>
            </a:pPr>
            <a:r>
              <a:rPr lang="fr-FR" sz="1300" b="1" dirty="0" smtClean="0">
                <a:solidFill>
                  <a:srgbClr val="C40B33"/>
                </a:solidFill>
                <a:latin typeface="Arial"/>
                <a:cs typeface="Arial"/>
              </a:rPr>
              <a:t>site web</a:t>
            </a:r>
            <a:endParaRPr lang="fr-FR" sz="1300" b="1" dirty="0">
              <a:solidFill>
                <a:srgbClr val="C40B33"/>
              </a:solidFill>
              <a:latin typeface="Arial"/>
              <a:cs typeface="Arial"/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1" y="13552055"/>
            <a:ext cx="10688638" cy="1572058"/>
          </a:xfrm>
          <a:prstGeom prst="rect">
            <a:avLst/>
          </a:prstGeom>
          <a:solidFill>
            <a:srgbClr val="FEFEFE"/>
          </a:solidFill>
          <a:ln>
            <a:noFill/>
          </a:ln>
          <a:effectLst>
            <a:innerShdw blurRad="193675" dist="38100" dir="16200000">
              <a:schemeClr val="tx1">
                <a:lumMod val="85000"/>
                <a:lumOff val="15000"/>
                <a:alpha val="37000"/>
              </a:scheme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 descr="DomusVi_logo_coul_baseline_HD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42" y="13736422"/>
            <a:ext cx="3851997" cy="111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10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737464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098" indent="-553098" algn="l" defTabSz="7374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378" indent="-460915" algn="l" defTabSz="737464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659" indent="-368732" algn="l" defTabSz="73746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581123" indent="-368732" algn="l" defTabSz="737464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318586" indent="-368732" algn="l" defTabSz="737464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4056050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3513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30977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8441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464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927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391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9854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318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4782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245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9709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sz="quarter" idx="18"/>
          </p:nvPr>
        </p:nvSpPr>
        <p:spPr>
          <a:xfrm>
            <a:off x="-690675" y="230525"/>
            <a:ext cx="10523261" cy="655404"/>
          </a:xfrm>
        </p:spPr>
        <p:txBody>
          <a:bodyPr/>
          <a:lstStyle/>
          <a:p>
            <a:pPr algn="r"/>
            <a:r>
              <a:rPr lang="fr-FR" sz="33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JANVIER 2026 </a:t>
            </a:r>
            <a:r>
              <a:rPr lang="fr-FR" sz="3300" dirty="0" smtClean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la résidence Simon Vouet</a:t>
            </a:r>
            <a:endParaRPr lang="fr-FR" sz="33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Espace réservé pour une image  7"/>
          <p:cNvSpPr txBox="1">
            <a:spLocks/>
          </p:cNvSpPr>
          <p:nvPr/>
        </p:nvSpPr>
        <p:spPr>
          <a:xfrm>
            <a:off x="553452" y="209550"/>
            <a:ext cx="10135185" cy="1913021"/>
          </a:xfrm>
          <a:prstGeom prst="rect">
            <a:avLst/>
          </a:prstGeom>
        </p:spPr>
      </p:sp>
      <p:sp>
        <p:nvSpPr>
          <p:cNvPr id="11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375803" y="3163682"/>
            <a:ext cx="9948412" cy="10322011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0" algn="l">
              <a:lnSpc>
                <a:spcPct val="100000"/>
              </a:lnSpc>
            </a:pPr>
            <a:r>
              <a:rPr lang="fr-FR" sz="1600" u="sng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Jeudi 1er</a:t>
            </a:r>
            <a:r>
              <a:rPr lang="fr-FR" sz="1600" u="sng" dirty="0" smtClean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u="sng" dirty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l">
              <a:lnSpc>
                <a:spcPct val="100000"/>
              </a:lnSpc>
            </a:pPr>
            <a:r>
              <a:rPr lang="fr-FR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Conférence sur « Les Rois Mages »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avec Vincent </a:t>
            </a:r>
            <a:r>
              <a:rPr lang="fr-FR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Chové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l">
              <a:lnSpc>
                <a:spcPct val="100000"/>
              </a:lnSpc>
            </a:pPr>
            <a:endParaRPr lang="fr-FR" sz="1600" u="sng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</a:pPr>
            <a:r>
              <a:rPr lang="fr-FR" sz="1600" u="sng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Mardi 6 </a:t>
            </a:r>
            <a:r>
              <a:rPr lang="fr-FR" sz="1600" u="sng" dirty="0" smtClean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l">
              <a:lnSpc>
                <a:spcPct val="100000"/>
              </a:lnSpc>
            </a:pPr>
            <a:r>
              <a:rPr lang="fr-FR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Galette des Rois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avec monsieur le Maire, suivi de </a:t>
            </a:r>
            <a:r>
              <a:rPr lang="fr-FR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Chorale des résidents.</a:t>
            </a:r>
          </a:p>
          <a:p>
            <a:pPr lvl="0" algn="l">
              <a:lnSpc>
                <a:spcPct val="100000"/>
              </a:lnSpc>
            </a:pPr>
            <a:endParaRPr lang="fr-FR" sz="16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</a:pPr>
            <a:r>
              <a:rPr lang="fr-FR" sz="1600" u="sng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Mercredis 7 et 21</a:t>
            </a:r>
            <a:r>
              <a:rPr lang="fr-FR" sz="1600" u="sng" dirty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lvl="0" algn="l">
              <a:lnSpc>
                <a:spcPct val="100000"/>
              </a:lnSpc>
            </a:pPr>
            <a:r>
              <a:rPr lang="fr-FR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Médiation animale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avec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Jolanta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Grédys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ses petits animaux.</a:t>
            </a:r>
            <a:endParaRPr lang="fr-FR" sz="1600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</a:pPr>
            <a:endParaRPr lang="fr-FR" sz="16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fr-FR" sz="16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Vendredi 9</a:t>
            </a:r>
            <a:r>
              <a:rPr lang="fr-FR" sz="1600" u="sng" dirty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algn="l">
              <a:lnSpc>
                <a:spcPct val="100000"/>
              </a:lnSpc>
            </a:pPr>
            <a:r>
              <a:rPr lang="fr-FR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Messe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avec l’aumônerie de Port-Marly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100000"/>
              </a:lnSpc>
            </a:pP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fr-FR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Lundi 12</a:t>
            </a:r>
            <a:r>
              <a:rPr lang="fr-FR" sz="1600" u="sng" dirty="0" smtClean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u="sng" dirty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fr-FR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1600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Miamies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restitution du projet </a:t>
            </a:r>
            <a:r>
              <a:rPr lang="fr-FR" sz="16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Orchestra</a:t>
            </a:r>
            <a:r>
              <a:rPr lang="fr-FR" sz="16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</a:pPr>
            <a:r>
              <a:rPr lang="fr-FR" sz="1600" u="sng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Jeudi 15 </a:t>
            </a:r>
            <a:r>
              <a:rPr lang="fr-FR" sz="1600" u="sng" dirty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l">
              <a:lnSpc>
                <a:spcPct val="100000"/>
              </a:lnSpc>
            </a:pPr>
            <a:r>
              <a:rPr lang="fr-FR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 animation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Construisons 2026 ensemble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fr-FR" sz="1600" u="sng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Mercredi 21</a:t>
            </a:r>
            <a:r>
              <a:rPr lang="fr-FR" sz="1600" u="sng" dirty="0" smtClean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u="sng" dirty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l">
              <a:lnSpc>
                <a:spcPct val="100000"/>
              </a:lnSpc>
            </a:pPr>
            <a:r>
              <a:rPr lang="fr-FR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Sortie au restaurant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dans un restaurant des environs.</a:t>
            </a:r>
          </a:p>
          <a:p>
            <a:pPr lvl="0" algn="l">
              <a:lnSpc>
                <a:spcPct val="100000"/>
              </a:lnSpc>
            </a:pP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</a:pPr>
            <a:r>
              <a:rPr lang="fr-FR" sz="1600" u="sng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Samedi 24 </a:t>
            </a:r>
            <a:r>
              <a:rPr lang="fr-FR" sz="1600" u="sng" dirty="0" smtClean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FR" sz="1600" u="sng" dirty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</a:pPr>
            <a:r>
              <a:rPr lang="fr-FR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Lecture de poésies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« L’hiver au cœur ».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</a:pPr>
            <a:r>
              <a:rPr lang="fr-FR" sz="1600" u="sng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Jeudi </a:t>
            </a:r>
            <a:r>
              <a:rPr lang="fr-FR" sz="1600" u="sng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fr-FR" sz="1600" u="sng" dirty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lvl="0" algn="l">
              <a:lnSpc>
                <a:spcPct val="100000"/>
              </a:lnSpc>
            </a:pPr>
            <a:r>
              <a:rPr lang="fr-FR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Conférence d’histoire de </a:t>
            </a:r>
            <a:r>
              <a:rPr lang="fr-FR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l’art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avec Claire Archambault.</a:t>
            </a:r>
          </a:p>
          <a:p>
            <a:pPr lvl="0" algn="l">
              <a:lnSpc>
                <a:spcPct val="100000"/>
              </a:lnSpc>
            </a:pP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fr-FR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Lundi 26 </a:t>
            </a:r>
            <a:r>
              <a:rPr lang="fr-FR" sz="16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fr-FR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Sortie au cinéma </a:t>
            </a:r>
            <a:r>
              <a:rPr lang="fr-FR" sz="1600" dirty="0" smtClean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Film selon la programmation du moment.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fr-FR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Mardi 27 </a:t>
            </a:r>
            <a:r>
              <a:rPr lang="fr-FR" sz="16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fr-FR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Fêtons les anniversaires </a:t>
            </a:r>
            <a:r>
              <a:rPr lang="fr-FR" sz="1600" dirty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Concert avec l’association </a:t>
            </a:r>
            <a:r>
              <a:rPr lang="fr-FR" sz="1600" dirty="0" err="1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VS’Art</a:t>
            </a:r>
            <a:r>
              <a:rPr lang="fr-FR" sz="1600" dirty="0">
                <a:solidFill>
                  <a:srgbClr val="755E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l">
              <a:lnSpc>
                <a:spcPct val="100000"/>
              </a:lnSpc>
            </a:pPr>
            <a:endParaRPr lang="fr-FR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i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i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i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i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i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i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fr-FR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 </a:t>
            </a:r>
          </a:p>
          <a:p>
            <a:pPr algn="l"/>
            <a:endParaRPr lang="fr-FR" sz="16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fr-FR" sz="16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fr-FR" sz="16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fr-FR" sz="16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fr-FR" sz="16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fr-FR" sz="16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fr-FR" sz="16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fr-FR" sz="16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fr-FR" sz="16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fr-FR" sz="16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fr-FR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Retrouvez le détail des animations dans le planning                                      hebdomadaire à votre  disposition à l’accueil </a:t>
            </a:r>
          </a:p>
          <a:p>
            <a:pPr algn="r"/>
            <a:r>
              <a:rPr lang="fr-FR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de la résidence.</a:t>
            </a:r>
          </a:p>
          <a:p>
            <a:pPr algn="r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dirty="0" smtClean="0">
              <a:solidFill>
                <a:srgbClr val="755E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fr-FR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2911" y="1142210"/>
            <a:ext cx="7135212" cy="156966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200" i="1" dirty="0" smtClean="0">
                <a:solidFill>
                  <a:srgbClr val="755E56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En</a:t>
            </a:r>
            <a:r>
              <a:rPr lang="fr-FR" sz="1200" b="1" i="1" dirty="0" smtClean="0">
                <a:solidFill>
                  <a:srgbClr val="755E56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JANVIER,</a:t>
            </a:r>
            <a:r>
              <a:rPr lang="fr-FR" sz="1200" b="1" i="1" dirty="0" smtClean="0">
                <a:solidFill>
                  <a:srgbClr val="FF33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fr-FR" sz="1200" b="1" i="1" dirty="0" smtClean="0">
                <a:solidFill>
                  <a:srgbClr val="00B0F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en route pour 2026 !</a:t>
            </a:r>
            <a:endParaRPr lang="fr-FR" sz="1200" i="1" dirty="0">
              <a:solidFill>
                <a:srgbClr val="00B0F0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endParaRPr lang="fr-FR" sz="1200" strike="sngStrike" dirty="0" smtClean="0">
              <a:solidFill>
                <a:srgbClr val="755E56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r>
              <a:rPr lang="fr-FR" sz="1200" dirty="0" smtClean="0">
                <a:solidFill>
                  <a:srgbClr val="755E56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Faisons le vœux d’une nouvelle année pleine de rencontres chaleureuses, de sorties passionnantes et de partages culturels et ludiques : la Commission d’animation permettra à chacune et chacun d’y mettre son grain de sel (ou de folie !)</a:t>
            </a:r>
          </a:p>
          <a:p>
            <a:pPr algn="just"/>
            <a:endParaRPr lang="fr-FR" sz="1200" dirty="0">
              <a:solidFill>
                <a:srgbClr val="755E56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r>
              <a:rPr lang="fr-FR" sz="1200" dirty="0">
                <a:solidFill>
                  <a:srgbClr val="755E56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Vous pourrez toujours compter sur l’équipe Animation pour mettre un grain de culture dans vos journées et de la bonne humeur au </a:t>
            </a:r>
            <a:r>
              <a:rPr lang="fr-FR" sz="1200" dirty="0" smtClean="0">
                <a:solidFill>
                  <a:srgbClr val="755E56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quotidien.</a:t>
            </a:r>
            <a:endParaRPr lang="fr-FR" sz="1200" dirty="0">
              <a:solidFill>
                <a:srgbClr val="755E56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1026" name="Picture 2" descr="AFIE 23060 Carte Carrée Bonne Année Meilleurs Vœux Argenté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664" y="679623"/>
            <a:ext cx="2371707" cy="237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554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10965</TotalTime>
  <Words>260</Words>
  <Application>Microsoft Office PowerPoint</Application>
  <PresentationFormat>Personnalisé</PresentationFormat>
  <Paragraphs>69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Unicode MS</vt:lpstr>
      <vt:lpstr>Calibri</vt:lpstr>
      <vt:lpstr>Thème 2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Grégory Riboulet</dc:creator>
  <cp:lastModifiedBy>Simon Vouet Port Marly - Qualité de Vie</cp:lastModifiedBy>
  <cp:revision>717</cp:revision>
  <cp:lastPrinted>2025-12-08T20:04:08Z</cp:lastPrinted>
  <dcterms:created xsi:type="dcterms:W3CDTF">2017-02-07T18:06:32Z</dcterms:created>
  <dcterms:modified xsi:type="dcterms:W3CDTF">2025-12-29T10:42:06Z</dcterms:modified>
</cp:coreProperties>
</file>